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handoutMasterIdLst>
    <p:handoutMasterId r:id="rId30"/>
  </p:handoutMasterIdLst>
  <p:sldIdLst>
    <p:sldId id="283" r:id="rId2"/>
    <p:sldId id="282" r:id="rId3"/>
    <p:sldId id="256" r:id="rId4"/>
    <p:sldId id="258" r:id="rId5"/>
    <p:sldId id="267" r:id="rId6"/>
    <p:sldId id="291" r:id="rId7"/>
    <p:sldId id="292" r:id="rId8"/>
    <p:sldId id="277" r:id="rId9"/>
    <p:sldId id="264" r:id="rId10"/>
    <p:sldId id="287" r:id="rId11"/>
    <p:sldId id="268" r:id="rId12"/>
    <p:sldId id="278" r:id="rId13"/>
    <p:sldId id="281" r:id="rId14"/>
    <p:sldId id="279" r:id="rId15"/>
    <p:sldId id="280" r:id="rId16"/>
    <p:sldId id="271" r:id="rId17"/>
    <p:sldId id="293" r:id="rId18"/>
    <p:sldId id="294" r:id="rId19"/>
    <p:sldId id="296" r:id="rId20"/>
    <p:sldId id="304" r:id="rId21"/>
    <p:sldId id="297" r:id="rId22"/>
    <p:sldId id="273" r:id="rId23"/>
    <p:sldId id="266" r:id="rId24"/>
    <p:sldId id="286" r:id="rId25"/>
    <p:sldId id="299" r:id="rId26"/>
    <p:sldId id="300" r:id="rId27"/>
    <p:sldId id="305" r:id="rId28"/>
    <p:sldId id="301" r:id="rId29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0E14C-1149-468A-8324-D9D7F30F1E2F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C2B79-C812-4601-BF99-38CAEEC900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4747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747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02D92-437A-4C60-A0CE-7A1E4E8FA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6AB64-83F4-4A1C-B3B7-E8BAD67F9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43798-6173-4B8C-8B30-1D57BB8FC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04F77-CB28-487D-A3D7-921360D31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1D5A2-6A53-4AAA-AE75-6D9ED1837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F97C9-9B4F-41B5-AD3D-CDF5C0F75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0353D-28CB-4BEC-8616-F7A0BADA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B0141-295C-4B5E-A3F3-7BEB23CCD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63DE8-8446-467C-891C-D1C8E7428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55FB6-8CE5-4DFC-8555-244855F90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A3C4A-678D-4B08-A5AF-B66C83264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37FA4-68DF-4981-B6FE-954723892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1ED12-4998-428C-B1AA-14C0B7935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4643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4645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645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5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5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fld id="{2800B890-EE97-46AF-BB20-B65EA8F1B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6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upload.wikimedia.org/wikipedia/commons/7/78/Alfa_beta_gamma_radiation.pn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slide" Target="slide2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slide" Target="slide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188913"/>
            <a:ext cx="8858311" cy="2025641"/>
          </a:xfrm>
          <a:solidFill>
            <a:schemeClr val="tx2">
              <a:lumMod val="10000"/>
            </a:schemeClr>
          </a:solidFill>
          <a:ln>
            <a:solidFill>
              <a:srgbClr val="990000"/>
            </a:solidFill>
          </a:ln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Радиационное, ядерное и биологическое оружие массового поражения.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8960" y="6143644"/>
            <a:ext cx="5715040" cy="57626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Презентацию подготовил 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преподаватель-организатор ОБЖ Куликов Е.А.</a:t>
            </a:r>
          </a:p>
        </p:txBody>
      </p:sp>
      <p:pic>
        <p:nvPicPr>
          <p:cNvPr id="7173" name="Picture 5" descr="07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00438"/>
            <a:ext cx="2665424" cy="2565402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7174" name="Picture 6" descr="PIC014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5786445" y="2571744"/>
            <a:ext cx="3302999" cy="2928958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7" name="Рисунок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428868"/>
            <a:ext cx="2928926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4"/>
          <p:cNvSpPr>
            <a:spLocks noChangeArrowheads="1" noChangeShapeType="1" noTextEdit="1"/>
          </p:cNvSpPr>
          <p:nvPr/>
        </p:nvSpPr>
        <p:spPr bwMode="auto">
          <a:xfrm>
            <a:off x="611188" y="115888"/>
            <a:ext cx="5329237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endParaRPr lang="ru-RU" sz="3600" b="1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28675" name="Picture 5" descr="11-1"/>
          <p:cNvPicPr>
            <a:picLocks noChangeAspect="1" noChangeArrowheads="1"/>
          </p:cNvPicPr>
          <p:nvPr/>
        </p:nvPicPr>
        <p:blipFill>
          <a:blip r:embed="rId2">
            <a:lum contrast="36000"/>
          </a:blip>
          <a:srcRect/>
          <a:stretch>
            <a:fillRect/>
          </a:stretch>
        </p:blipFill>
        <p:spPr bwMode="auto">
          <a:xfrm>
            <a:off x="250825" y="908050"/>
            <a:ext cx="17922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11-3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2484438" y="1484313"/>
            <a:ext cx="252730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7" descr="11-2"/>
          <p:cNvPicPr>
            <a:picLocks noChangeAspect="1" noChangeArrowheads="1"/>
          </p:cNvPicPr>
          <p:nvPr/>
        </p:nvPicPr>
        <p:blipFill>
          <a:blip r:embed="rId4">
            <a:lum contrast="18000"/>
          </a:blip>
          <a:srcRect/>
          <a:stretch>
            <a:fillRect/>
          </a:stretch>
        </p:blipFill>
        <p:spPr bwMode="auto">
          <a:xfrm>
            <a:off x="5364163" y="908050"/>
            <a:ext cx="302418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9" descr="11_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2924175"/>
            <a:ext cx="316865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0" descr="15-2"/>
          <p:cNvPicPr>
            <a:picLocks noChangeAspect="1" noChangeArrowheads="1"/>
          </p:cNvPicPr>
          <p:nvPr/>
        </p:nvPicPr>
        <p:blipFill>
          <a:blip r:embed="rId6">
            <a:lum contrast="24000"/>
          </a:blip>
          <a:srcRect/>
          <a:stretch>
            <a:fillRect/>
          </a:stretch>
        </p:blipFill>
        <p:spPr bwMode="auto">
          <a:xfrm>
            <a:off x="250825" y="3933825"/>
            <a:ext cx="2836863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1" descr="17-2"/>
          <p:cNvPicPr>
            <a:picLocks noChangeAspect="1" noChangeArrowheads="1"/>
          </p:cNvPicPr>
          <p:nvPr/>
        </p:nvPicPr>
        <p:blipFill>
          <a:blip r:embed="rId7">
            <a:lum contrast="24000"/>
          </a:blip>
          <a:srcRect/>
          <a:stretch>
            <a:fillRect/>
          </a:stretch>
        </p:blipFill>
        <p:spPr bwMode="auto">
          <a:xfrm>
            <a:off x="3276600" y="4797425"/>
            <a:ext cx="36004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2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3" name="AutoShape 1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84" name="AutoShape 15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ctrTitle" sz="quarter"/>
          </p:nvPr>
        </p:nvSpPr>
        <p:spPr>
          <a:xfrm>
            <a:off x="571472" y="142853"/>
            <a:ext cx="7772400" cy="642941"/>
          </a:xfr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Средства доставки ЯО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Cloud"/>
          <p:cNvSpPr>
            <a:spLocks noChangeAspect="1" noEditPoints="1" noChangeArrowheads="1"/>
          </p:cNvSpPr>
          <p:nvPr/>
        </p:nvSpPr>
        <p:spPr bwMode="auto">
          <a:xfrm>
            <a:off x="2987675" y="2708275"/>
            <a:ext cx="2879725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b="1" u="sng" dirty="0">
                <a:solidFill>
                  <a:schemeClr val="bg2">
                    <a:lumMod val="50000"/>
                  </a:schemeClr>
                </a:solidFill>
              </a:rPr>
              <a:t>Ядерный взрыв</a:t>
            </a:r>
          </a:p>
        </p:txBody>
      </p:sp>
      <p:sp>
        <p:nvSpPr>
          <p:cNvPr id="10245" name="desk1"/>
          <p:cNvSpPr>
            <a:spLocks noEditPoints="1" noChangeArrowheads="1"/>
          </p:cNvSpPr>
          <p:nvPr/>
        </p:nvSpPr>
        <p:spPr bwMode="auto">
          <a:xfrm>
            <a:off x="6429388" y="1571612"/>
            <a:ext cx="2232025" cy="108108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Световое излучение</a:t>
            </a:r>
          </a:p>
        </p:txBody>
      </p:sp>
      <p:sp>
        <p:nvSpPr>
          <p:cNvPr id="10247" name="desk1"/>
          <p:cNvSpPr>
            <a:spLocks noEditPoints="1" noChangeArrowheads="1"/>
          </p:cNvSpPr>
          <p:nvPr/>
        </p:nvSpPr>
        <p:spPr bwMode="auto">
          <a:xfrm>
            <a:off x="6516688" y="4941888"/>
            <a:ext cx="2413030" cy="115252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Радиоактивное заражение местности</a:t>
            </a:r>
          </a:p>
        </p:txBody>
      </p:sp>
      <p:sp>
        <p:nvSpPr>
          <p:cNvPr id="10248" name="desk1"/>
          <p:cNvSpPr>
            <a:spLocks noEditPoints="1" noChangeArrowheads="1"/>
          </p:cNvSpPr>
          <p:nvPr/>
        </p:nvSpPr>
        <p:spPr bwMode="auto">
          <a:xfrm>
            <a:off x="214282" y="1714488"/>
            <a:ext cx="2312988" cy="100806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B8F5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Ударная волна</a:t>
            </a:r>
          </a:p>
        </p:txBody>
      </p:sp>
      <p:sp>
        <p:nvSpPr>
          <p:cNvPr id="10249" name="desk1"/>
          <p:cNvSpPr>
            <a:spLocks noEditPoints="1" noChangeArrowheads="1"/>
          </p:cNvSpPr>
          <p:nvPr/>
        </p:nvSpPr>
        <p:spPr bwMode="auto">
          <a:xfrm>
            <a:off x="214282" y="4868863"/>
            <a:ext cx="2557493" cy="93662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Проникающая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радиация</a:t>
            </a:r>
          </a:p>
        </p:txBody>
      </p:sp>
      <p:sp>
        <p:nvSpPr>
          <p:cNvPr id="10250" name="desk1"/>
          <p:cNvSpPr>
            <a:spLocks noEditPoints="1" noChangeArrowheads="1"/>
          </p:cNvSpPr>
          <p:nvPr/>
        </p:nvSpPr>
        <p:spPr bwMode="auto">
          <a:xfrm>
            <a:off x="3000364" y="5805488"/>
            <a:ext cx="3000396" cy="71913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99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Электромагнитный импульс</a:t>
            </a:r>
          </a:p>
        </p:txBody>
      </p:sp>
      <p:sp>
        <p:nvSpPr>
          <p:cNvPr id="11272" name="AutoShape 11"/>
          <p:cNvSpPr>
            <a:spLocks noChangeArrowheads="1"/>
          </p:cNvSpPr>
          <p:nvPr/>
        </p:nvSpPr>
        <p:spPr bwMode="auto">
          <a:xfrm rot="7373090">
            <a:off x="1950245" y="4034631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12"/>
          <p:cNvSpPr>
            <a:spLocks noChangeArrowheads="1"/>
          </p:cNvSpPr>
          <p:nvPr/>
        </p:nvSpPr>
        <p:spPr bwMode="auto">
          <a:xfrm rot="5400000">
            <a:off x="3966370" y="4898231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AutoShape 13"/>
          <p:cNvSpPr>
            <a:spLocks noChangeArrowheads="1"/>
          </p:cNvSpPr>
          <p:nvPr/>
        </p:nvSpPr>
        <p:spPr bwMode="auto">
          <a:xfrm rot="-9075282">
            <a:off x="2022475" y="295433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AutoShape 14"/>
          <p:cNvSpPr>
            <a:spLocks noChangeArrowheads="1"/>
          </p:cNvSpPr>
          <p:nvPr/>
        </p:nvSpPr>
        <p:spPr bwMode="auto">
          <a:xfrm rot="2240724">
            <a:off x="5651500" y="4149725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6" name="AutoShape 15"/>
          <p:cNvSpPr>
            <a:spLocks noChangeArrowheads="1"/>
          </p:cNvSpPr>
          <p:nvPr/>
        </p:nvSpPr>
        <p:spPr bwMode="auto">
          <a:xfrm rot="-2779442">
            <a:off x="5766594" y="3026569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77" name="Picture 17" descr="10-3"/>
          <p:cNvPicPr>
            <a:picLocks noChangeAspect="1" noChangeArrowheads="1"/>
          </p:cNvPicPr>
          <p:nvPr/>
        </p:nvPicPr>
        <p:blipFill>
          <a:blip r:embed="rId2"/>
          <a:srcRect b="23700"/>
          <a:stretch>
            <a:fillRect/>
          </a:stretch>
        </p:blipFill>
        <p:spPr bwMode="auto">
          <a:xfrm>
            <a:off x="3143240" y="1142984"/>
            <a:ext cx="2663825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AutoShape 2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9" name="AutoShape 2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0" name="AutoShape 2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81" name="AutoShape 2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57158" y="115888"/>
            <a:ext cx="8429684" cy="1077218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факторы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ядерного взрыва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0" y="785794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  <a:defRPr/>
            </a:pP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Воздушная</a:t>
            </a: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)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ударная волна</a:t>
            </a: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-</a:t>
            </a: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область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сильного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давления, распространяющаяся от эпицентра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взрыва -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самый мощный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поражающий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фактор. Вызывает разрушения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на большом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пространстве,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может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" затекать "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подвальные помещения, щели и т. д.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Защита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укрытие.</a:t>
            </a:r>
          </a:p>
        </p:txBody>
      </p:sp>
      <p:pic>
        <p:nvPicPr>
          <p:cNvPr id="12291" name="Picture 6" descr="afterat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815174"/>
            <a:ext cx="4000528" cy="304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428596" y="142852"/>
            <a:ext cx="8280400" cy="7016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0099"/>
                </a:solidFill>
              </a:rPr>
              <a:t>Действие ее продолжается несколько секунд. Расстояние 1 км ударная волна проходит за 2 с, 2 км — за 5 с, 3 км — за 8 с. </a:t>
            </a:r>
          </a:p>
        </p:txBody>
      </p:sp>
      <p:sp>
        <p:nvSpPr>
          <p:cNvPr id="13315" name="Text Box 7"/>
          <p:cNvSpPr txBox="1">
            <a:spLocks noChangeArrowheads="1"/>
          </p:cNvSpPr>
          <p:nvPr/>
        </p:nvSpPr>
        <p:spPr bwMode="auto">
          <a:xfrm>
            <a:off x="214282" y="1000108"/>
            <a:ext cx="8715436" cy="2308324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 dirty="0">
                <a:solidFill>
                  <a:srgbClr val="990000"/>
                </a:solidFill>
              </a:rPr>
              <a:t>Поражения ударной волной</a:t>
            </a:r>
            <a:r>
              <a:rPr lang="ru-RU" sz="1800" b="1" dirty="0">
                <a:solidFill>
                  <a:srgbClr val="000099"/>
                </a:solidFill>
              </a:rPr>
              <a:t> вызываются как действием избыточного давления, так и метательным ее действием (скоростным напором), обусловленным движением воздуха в волне. Личный состав, вооружение и военная техника, расположенные на открытой местности, поражаются главным образом в результате метательного действия ударной волны, а объекты больших размеров (здания и др.)— действием избыточного давления. </a:t>
            </a:r>
            <a:br>
              <a:rPr lang="ru-RU" sz="1800" b="1" dirty="0">
                <a:solidFill>
                  <a:srgbClr val="000099"/>
                </a:solidFill>
              </a:rPr>
            </a:br>
            <a:endParaRPr lang="ru-RU" sz="1800" b="1" dirty="0">
              <a:solidFill>
                <a:srgbClr val="000099"/>
              </a:solidFill>
            </a:endParaRPr>
          </a:p>
        </p:txBody>
      </p:sp>
      <p:sp>
        <p:nvSpPr>
          <p:cNvPr id="13317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6" name="Picture 8" descr="nucl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00372"/>
            <a:ext cx="7494523" cy="371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611188" y="692150"/>
            <a:ext cx="8137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>
              <a:solidFill>
                <a:schemeClr val="bg1"/>
              </a:solidFill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14282" y="857232"/>
            <a:ext cx="8715436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. Световое излучение: длится несколько секунд и вызывает сильные пожары на местности и ожоги у людей.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Защита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любая преграда, дающая тень.</a:t>
            </a:r>
          </a:p>
        </p:txBody>
      </p:sp>
      <p:pic>
        <p:nvPicPr>
          <p:cNvPr id="14340" name="Picture 8" descr="10-3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142844" y="3000372"/>
            <a:ext cx="3214710" cy="291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46" name="Picture 6" descr="nucl15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/>
          <a:stretch>
            <a:fillRect/>
          </a:stretch>
        </p:blipFill>
        <p:spPr bwMode="auto">
          <a:xfrm>
            <a:off x="3571868" y="2714620"/>
            <a:ext cx="5429288" cy="4039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8569325" cy="4064000"/>
          </a:xfrm>
          <a:prstGeom prst="rect">
            <a:avLst/>
          </a:prstGeom>
          <a:solidFill>
            <a:srgbClr val="CCECFF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990000"/>
                </a:solidFill>
              </a:rPr>
              <a:t>Световое излучение ядерного взрыва</a:t>
            </a:r>
            <a:r>
              <a:rPr lang="ru-RU" sz="2000" b="1" dirty="0">
                <a:solidFill>
                  <a:srgbClr val="000099"/>
                </a:solidFill>
              </a:rPr>
              <a:t> — это видимое, ультрафиолетовое и инфракрасное излучение, действующее в течение нескольких секунд. У личного состава оно может вызвать ожоги кожи, поражение глаз и временное ослепление.</a:t>
            </a:r>
          </a:p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0099"/>
                </a:solidFill>
              </a:rPr>
              <a:t> Ожоги возникают от непосредственного воздействия светового излучения на открытые участки кожи (первичные ожоги), а также от горящей одежды, в очагах пожаров (вторичные ожоги).</a:t>
            </a:r>
          </a:p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0099"/>
                </a:solidFill>
              </a:rPr>
              <a:t> В зависимости от тяжести поражения ожоги делятся на четыре степени: </a:t>
            </a:r>
            <a:r>
              <a:rPr lang="ru-RU" sz="2000" b="1" dirty="0">
                <a:solidFill>
                  <a:srgbClr val="663300"/>
                </a:solidFill>
              </a:rPr>
              <a:t>первая</a:t>
            </a:r>
            <a:r>
              <a:rPr lang="ru-RU" sz="2000" b="1" dirty="0">
                <a:solidFill>
                  <a:srgbClr val="000099"/>
                </a:solidFill>
              </a:rPr>
              <a:t> —покраснение, припухлость и болезненность кожи; </a:t>
            </a:r>
            <a:r>
              <a:rPr lang="ru-RU" sz="2000" b="1" dirty="0">
                <a:solidFill>
                  <a:srgbClr val="663300"/>
                </a:solidFill>
              </a:rPr>
              <a:t>вторая </a:t>
            </a:r>
            <a:r>
              <a:rPr lang="ru-RU" sz="2000" b="1" dirty="0">
                <a:solidFill>
                  <a:srgbClr val="000099"/>
                </a:solidFill>
              </a:rPr>
              <a:t>—образование пузырей; </a:t>
            </a:r>
            <a:r>
              <a:rPr lang="ru-RU" sz="2000" b="1" dirty="0">
                <a:solidFill>
                  <a:srgbClr val="663300"/>
                </a:solidFill>
              </a:rPr>
              <a:t>третья </a:t>
            </a:r>
            <a:r>
              <a:rPr lang="ru-RU" sz="2000" b="1" dirty="0">
                <a:solidFill>
                  <a:srgbClr val="000099"/>
                </a:solidFill>
              </a:rPr>
              <a:t>— омертвление кожных покровов и тканей; </a:t>
            </a:r>
            <a:r>
              <a:rPr lang="ru-RU" sz="2000" b="1" dirty="0">
                <a:solidFill>
                  <a:srgbClr val="663300"/>
                </a:solidFill>
              </a:rPr>
              <a:t>четвертая</a:t>
            </a:r>
            <a:r>
              <a:rPr lang="ru-RU" sz="2000" b="1" dirty="0">
                <a:solidFill>
                  <a:srgbClr val="000099"/>
                </a:solidFill>
              </a:rPr>
              <a:t> — обугливание кожи. </a:t>
            </a:r>
            <a:br>
              <a:rPr lang="ru-RU" sz="2000" b="1" dirty="0">
                <a:solidFill>
                  <a:srgbClr val="000099"/>
                </a:solidFill>
              </a:rPr>
            </a:br>
            <a:endParaRPr lang="ru-RU" sz="2000" b="1" dirty="0">
              <a:solidFill>
                <a:srgbClr val="000099"/>
              </a:solidFill>
            </a:endParaRPr>
          </a:p>
        </p:txBody>
      </p:sp>
      <p:pic>
        <p:nvPicPr>
          <p:cNvPr id="15363" name="Picture 7" descr="nucl21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/>
          <a:stretch>
            <a:fillRect/>
          </a:stretch>
        </p:blipFill>
        <p:spPr bwMode="auto">
          <a:xfrm>
            <a:off x="1547813" y="4149725"/>
            <a:ext cx="61214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AutoShape 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4495800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3. Проникающая радиация - интенсивный поток гамма- частиц и нейтронов, длящийся в течение 15-20 сек. Проходя через живую ткань, вызывает быстрое ее разрушение и смерть человека от острой лучевой болезни в самое ближайшее время после взрыва. Защита: укрытие или преграда (слой грунта, дерева, бетона и т. д.)</a:t>
            </a:r>
          </a:p>
          <a:p>
            <a:pPr algn="just">
              <a:buNone/>
            </a:pPr>
            <a:endParaRPr lang="ru-RU" sz="2400" dirty="0"/>
          </a:p>
        </p:txBody>
      </p:sp>
      <p:pic>
        <p:nvPicPr>
          <p:cNvPr id="6" name="Picture 8" descr="Изображение:Alfa beta gamma radiatio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395288" y="3933825"/>
            <a:ext cx="4392612" cy="25733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427538" y="3933825"/>
            <a:ext cx="3960812" cy="2554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663300"/>
                </a:solidFill>
              </a:rPr>
              <a:t>Альфа-излучение </a:t>
            </a:r>
            <a:r>
              <a:rPr lang="ru-RU" sz="1600" b="1" dirty="0">
                <a:solidFill>
                  <a:srgbClr val="000099"/>
                </a:solidFill>
              </a:rPr>
              <a:t>представляет собой ядра гелия-4 и может быть легко остановлено листом </a:t>
            </a:r>
            <a:r>
              <a:rPr lang="ru-RU" sz="1600" b="1" dirty="0" smtClean="0">
                <a:solidFill>
                  <a:srgbClr val="000099"/>
                </a:solidFill>
              </a:rPr>
              <a:t>бумаги.</a:t>
            </a:r>
            <a:endParaRPr lang="en-US" sz="1600" b="1" dirty="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663300"/>
                </a:solidFill>
              </a:rPr>
              <a:t>Бета-излучение</a:t>
            </a:r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r>
              <a:rPr lang="ru-RU" sz="1600" b="1" dirty="0">
                <a:solidFill>
                  <a:srgbClr val="000099"/>
                </a:solidFill>
              </a:rPr>
              <a:t>это поток электронов, для защиты от которого достаточно алюминиевой пластины. </a:t>
            </a:r>
            <a:endParaRPr lang="en-US" sz="1600" b="1" dirty="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663300"/>
                </a:solidFill>
              </a:rPr>
              <a:t>Гамма-излучение </a:t>
            </a:r>
            <a:r>
              <a:rPr lang="ru-RU" sz="1600" b="1" dirty="0">
                <a:solidFill>
                  <a:srgbClr val="000099"/>
                </a:solidFill>
              </a:rPr>
              <a:t>обладает способностью проникать и в более плотные материалы.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43932" cy="54292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Поражающее действие проникающей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радиации характеризуется величиной дозы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излучения, т. е. количеством энергии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радиоактивных излучений, поглощенной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единицей массы облучаемой среды.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Различают экспозиционную и поглощенную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дозу. Экспозиционную дозу измеряют в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рентгенах (Р).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u="sng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Один рентген</a:t>
            </a: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— это такая доза гамма-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излучения, которая создает в 1 см3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воздуха около 2 млрд. пар ионов.</a:t>
            </a:r>
            <a:endParaRPr lang="ru-RU" sz="28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Снижение поражающего действия проникающей радиации в зависимости от защитной среды и материала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х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36"/>
            <a:ext cx="8820150" cy="527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495800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Радиоактивное заражение местности: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возникает по следу движущегося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радиоактивного облака при выпадении из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него осадков и продуктов взрыва в виде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мелких частиц.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Защита:</a:t>
            </a: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средства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индивидуальной защиты(СИЗ).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8" descr="20-1"/>
          <p:cNvPicPr>
            <a:picLocks noChangeAspect="1" noChangeArrowheads="1"/>
          </p:cNvPicPr>
          <p:nvPr/>
        </p:nvPicPr>
        <p:blipFill>
          <a:blip r:embed="rId2"/>
          <a:srcRect l="51534" r="15639"/>
          <a:stretch>
            <a:fillRect/>
          </a:stretch>
        </p:blipFill>
        <p:spPr bwMode="auto">
          <a:xfrm>
            <a:off x="6786578" y="3000372"/>
            <a:ext cx="2000264" cy="352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0825" y="188913"/>
            <a:ext cx="8753538" cy="5944956"/>
            <a:chOff x="1008" y="1059"/>
            <a:chExt cx="3849" cy="2752"/>
          </a:xfrm>
        </p:grpSpPr>
        <p:sp>
          <p:nvSpPr>
            <p:cNvPr id="9230" name="AutoShape 5"/>
            <p:cNvSpPr>
              <a:spLocks noChangeAspect="1" noChangeArrowheads="1"/>
            </p:cNvSpPr>
            <p:nvPr/>
          </p:nvSpPr>
          <p:spPr bwMode="auto">
            <a:xfrm>
              <a:off x="1915" y="1617"/>
              <a:ext cx="1942" cy="1675"/>
            </a:xfrm>
            <a:prstGeom prst="triangle">
              <a:avLst>
                <a:gd name="adj" fmla="val 50000"/>
              </a:avLst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4400" b="1" dirty="0">
                  <a:solidFill>
                    <a:schemeClr val="tx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ОМП</a:t>
              </a:r>
            </a:p>
          </p:txBody>
        </p:sp>
        <p:sp>
          <p:nvSpPr>
            <p:cNvPr id="9231" name="Oval 6"/>
            <p:cNvSpPr>
              <a:spLocks noChangeArrowheads="1"/>
            </p:cNvSpPr>
            <p:nvPr/>
          </p:nvSpPr>
          <p:spPr bwMode="auto">
            <a:xfrm>
              <a:off x="1008" y="3234"/>
              <a:ext cx="1116" cy="558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 dirty="0">
                  <a:solidFill>
                    <a:schemeClr val="tx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Химическое оружие</a:t>
              </a:r>
            </a:p>
          </p:txBody>
        </p:sp>
        <p:sp>
          <p:nvSpPr>
            <p:cNvPr id="9232" name="Oval 7"/>
            <p:cNvSpPr>
              <a:spLocks noChangeArrowheads="1"/>
            </p:cNvSpPr>
            <p:nvPr/>
          </p:nvSpPr>
          <p:spPr bwMode="auto">
            <a:xfrm>
              <a:off x="2334" y="1059"/>
              <a:ext cx="1116" cy="558"/>
            </a:xfrm>
            <a:prstGeom prst="ellipse">
              <a:avLst/>
            </a:prstGeom>
            <a:solidFill>
              <a:srgbClr val="FFBE7D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 dirty="0">
                  <a:solidFill>
                    <a:schemeClr val="tx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Ядерное оружие</a:t>
              </a:r>
            </a:p>
          </p:txBody>
        </p:sp>
        <p:sp>
          <p:nvSpPr>
            <p:cNvPr id="9233" name="Oval 8"/>
            <p:cNvSpPr>
              <a:spLocks noChangeArrowheads="1"/>
            </p:cNvSpPr>
            <p:nvPr/>
          </p:nvSpPr>
          <p:spPr bwMode="auto">
            <a:xfrm>
              <a:off x="3599" y="3253"/>
              <a:ext cx="1258" cy="558"/>
            </a:xfrm>
            <a:prstGeom prst="ellipse">
              <a:avLst/>
            </a:prstGeom>
            <a:solidFill>
              <a:srgbClr val="D8EBB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b="1" dirty="0" smtClean="0">
                  <a:solidFill>
                    <a:schemeClr val="tx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Биологическое</a:t>
              </a:r>
              <a:endParaRPr lang="ru-RU" b="1" dirty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b="1" dirty="0">
                  <a:solidFill>
                    <a:schemeClr val="tx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оружие</a:t>
              </a:r>
            </a:p>
          </p:txBody>
        </p:sp>
      </p:grpSp>
      <p:pic>
        <p:nvPicPr>
          <p:cNvPr id="9219" name="Picture 9" descr="10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05830"/>
            <a:ext cx="3071834" cy="230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10" descr="06-1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2857488" y="5346854"/>
            <a:ext cx="3214710" cy="139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11" descr="PIC014"/>
          <p:cNvPicPr>
            <a:picLocks noChangeAspect="1" noChangeArrowheads="1"/>
          </p:cNvPicPr>
          <p:nvPr/>
        </p:nvPicPr>
        <p:blipFill>
          <a:blip r:embed="rId4">
            <a:lum contrast="12000"/>
          </a:blip>
          <a:srcRect/>
          <a:stretch>
            <a:fillRect/>
          </a:stretch>
        </p:blipFill>
        <p:spPr bwMode="auto">
          <a:xfrm>
            <a:off x="6000760" y="928670"/>
            <a:ext cx="2859019" cy="253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3" descr="tn_nucl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2133600"/>
            <a:ext cx="5143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4" descr="tn_nucl2"/>
          <p:cNvPicPr>
            <a:picLocks noChangeAspect="1" noChangeArrowheads="1"/>
          </p:cNvPicPr>
          <p:nvPr/>
        </p:nvPicPr>
        <p:blipFill>
          <a:blip r:embed="rId6">
            <a:lum contrast="18000"/>
          </a:blip>
          <a:srcRect/>
          <a:stretch>
            <a:fillRect/>
          </a:stretch>
        </p:blipFill>
        <p:spPr bwMode="auto">
          <a:xfrm>
            <a:off x="4284663" y="4149725"/>
            <a:ext cx="6191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5" descr="Weapon_templat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4292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7" descr="Tank_template"/>
          <p:cNvPicPr>
            <a:picLocks noChangeAspect="1" noChangeArrowheads="1"/>
          </p:cNvPicPr>
          <p:nvPr/>
        </p:nvPicPr>
        <p:blipFill>
          <a:blip r:embed="rId8">
            <a:lum contrast="36000"/>
          </a:blip>
          <a:srcRect/>
          <a:stretch>
            <a:fillRect/>
          </a:stretch>
        </p:blipFill>
        <p:spPr bwMode="auto">
          <a:xfrm>
            <a:off x="2916238" y="41497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AutoShape 2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2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AutoShape 2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utoShape 2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225536"/>
          </a:xfr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 очаге радиоактивного заражения местности категорически запрещается: </a:t>
            </a:r>
            <a:b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2" descr="Untitled-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00" y="1600200"/>
            <a:ext cx="8286803" cy="490063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495800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Электромагнитный импульс: возникает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на короткий промежуток времени и может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вывести из строя всю электронику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противника (бортовые компьютеры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самолета  и т. д.)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9" descr="25-2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1214414" y="3714751"/>
            <a:ext cx="3286148" cy="270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25-1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4929190" y="3714752"/>
            <a:ext cx="3071834" cy="274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428604"/>
            <a:ext cx="6715172" cy="6286544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Утром 6 августа 1945 г. над Хиросимой было ясное, безоблачное небо. Как и прежде, приближение с востока двух американских самолетов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на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высоте 10-13 км не вызвало тревоги (т.к. каждый день они показывались в небе Хиросимы). Один из самолетов спикировал и что-то сбросил, а затем оба самолета повернули и улетели. Сброшенный предмет на парашюте медленно спускался и вдруг на высоте 600 м над землей взорвался. Это была бомба "Малыш". 9 августа еще одна бомба была сброшена над городом Нагасаки.</a:t>
            </a:r>
          </a:p>
          <a:p>
            <a:pPr algn="just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 </a:t>
            </a:r>
          </a:p>
          <a:p>
            <a:endParaRPr lang="ru-RU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Picture 32" descr="Hiroshi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658841"/>
            <a:ext cx="2357454" cy="2276426"/>
          </a:xfrm>
          <a:prstGeom prst="rect">
            <a:avLst/>
          </a:prstGeom>
          <a:noFill/>
        </p:spPr>
      </p:pic>
      <p:pic>
        <p:nvPicPr>
          <p:cNvPr id="5" name="Picture 33" descr="Nagasa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876"/>
            <a:ext cx="2392362" cy="23336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maly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786190"/>
            <a:ext cx="48587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5072066" y="1714488"/>
            <a:ext cx="3714776" cy="830997"/>
          </a:xfrm>
          <a:prstGeom prst="rect">
            <a:avLst/>
          </a:prstGeom>
          <a:solidFill>
            <a:srgbClr val="CCECFF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0099"/>
                </a:solidFill>
              </a:rPr>
              <a:t>Атомная </a:t>
            </a:r>
            <a:r>
              <a:rPr lang="ru-RU" sz="2400" b="1" dirty="0">
                <a:solidFill>
                  <a:srgbClr val="000099"/>
                </a:solidFill>
              </a:rPr>
              <a:t>бомба "Малыш", </a:t>
            </a:r>
            <a:r>
              <a:rPr lang="ru-RU" sz="2400" b="1" dirty="0" smtClean="0">
                <a:solidFill>
                  <a:srgbClr val="000099"/>
                </a:solidFill>
              </a:rPr>
              <a:t>Хиросима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615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28662" y="142852"/>
            <a:ext cx="7273925" cy="58477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Виды бомб: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5072066" y="4286256"/>
            <a:ext cx="3714776" cy="830997"/>
          </a:xfrm>
          <a:prstGeom prst="rect">
            <a:avLst/>
          </a:prstGeom>
          <a:solidFill>
            <a:srgbClr val="CCECFF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0099"/>
                </a:solidFill>
              </a:rPr>
              <a:t>Атомная </a:t>
            </a:r>
            <a:r>
              <a:rPr lang="ru-RU" sz="2400" b="1" dirty="0">
                <a:solidFill>
                  <a:srgbClr val="000099"/>
                </a:solidFill>
              </a:rPr>
              <a:t>бомба "Толстяк", </a:t>
            </a:r>
            <a:r>
              <a:rPr lang="ru-RU" sz="2400" b="1" dirty="0" smtClean="0">
                <a:solidFill>
                  <a:srgbClr val="000099"/>
                </a:solidFill>
              </a:rPr>
              <a:t>Нагасаки</a:t>
            </a:r>
            <a:r>
              <a:rPr lang="ru-RU" sz="2400" dirty="0" smtClean="0">
                <a:solidFill>
                  <a:srgbClr val="000099"/>
                </a:solidFill>
              </a:rPr>
              <a:t> 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11" name="Picture 28" descr="LittleBo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928670"/>
            <a:ext cx="4844081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9"/>
          <p:cNvSpPr txBox="1">
            <a:spLocks noChangeArrowheads="1"/>
          </p:cNvSpPr>
          <p:nvPr/>
        </p:nvSpPr>
        <p:spPr bwMode="auto">
          <a:xfrm>
            <a:off x="323850" y="476250"/>
            <a:ext cx="7200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5378" name="Picture 18" descr="12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4176712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19" descr="12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0697"/>
            <a:ext cx="4214842" cy="279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0" descr="12-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643314"/>
            <a:ext cx="424973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AutoShape 2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AutoShape 2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AutoShape 2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4" name="AutoShape 2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4213" y="115888"/>
            <a:ext cx="7488237" cy="58477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Виды ядерных взрывов</a:t>
            </a:r>
          </a:p>
        </p:txBody>
      </p:sp>
      <p:pic>
        <p:nvPicPr>
          <p:cNvPr id="15381" name="Picture 21" descr="12-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643314"/>
            <a:ext cx="4032250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nucl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908050"/>
            <a:ext cx="3240087" cy="2185988"/>
          </a:xfrm>
          <a:noFill/>
        </p:spPr>
      </p:pic>
      <p:pic>
        <p:nvPicPr>
          <p:cNvPr id="62469" name="Picture 5" descr="nucl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908050"/>
            <a:ext cx="3025775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6" descr="nucl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573463"/>
            <a:ext cx="41052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7" descr="nucl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573463"/>
            <a:ext cx="336073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9"/>
          <p:cNvSpPr>
            <a:spLocks noChangeArrowheads="1"/>
          </p:cNvSpPr>
          <p:nvPr/>
        </p:nvSpPr>
        <p:spPr bwMode="auto">
          <a:xfrm>
            <a:off x="1403350" y="981075"/>
            <a:ext cx="20076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Наземный взрыв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5525606" y="2636838"/>
            <a:ext cx="217059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Воздушный взрыв </a:t>
            </a:r>
          </a:p>
        </p:txBody>
      </p:sp>
      <p:sp>
        <p:nvSpPr>
          <p:cNvPr id="27656" name="Rectangle 11"/>
          <p:cNvSpPr>
            <a:spLocks noChangeArrowheads="1"/>
          </p:cNvSpPr>
          <p:nvPr/>
        </p:nvSpPr>
        <p:spPr bwMode="auto">
          <a:xfrm>
            <a:off x="466072" y="3716338"/>
            <a:ext cx="20374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Высотный взрыв </a:t>
            </a:r>
          </a:p>
        </p:txBody>
      </p:sp>
      <p:sp>
        <p:nvSpPr>
          <p:cNvPr id="27657" name="Rectangle 12"/>
          <p:cNvSpPr>
            <a:spLocks noChangeArrowheads="1"/>
          </p:cNvSpPr>
          <p:nvPr/>
        </p:nvSpPr>
        <p:spPr bwMode="auto">
          <a:xfrm>
            <a:off x="5764542" y="3644900"/>
            <a:ext cx="21459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Подземный взрыв </a:t>
            </a:r>
          </a:p>
        </p:txBody>
      </p:sp>
      <p:sp>
        <p:nvSpPr>
          <p:cNvPr id="27658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9" name="AutoShape 1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AutoShape 1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1" name="AutoShape 1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84213" y="115888"/>
            <a:ext cx="7488237" cy="58477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Виды ядерных взрывов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buClr>
                <a:schemeClr val="bg1"/>
              </a:buClr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основной способ защиты людей и техники от ударной волны - укрытие в канавах, оврагах, лощинах, погребах, защитных сооружениях;</a:t>
            </a:r>
          </a:p>
          <a:p>
            <a:pPr eaLnBrk="0" hangingPunct="0">
              <a:buClr>
                <a:schemeClr val="bg1"/>
              </a:buClr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от прямого действия светового излучения может защитить любая преграда, способная создать тень. Ослабляет его и запыленный (задымленный)  воздух, туман, дождь, снегопад.</a:t>
            </a:r>
          </a:p>
          <a:p>
            <a:pPr eaLnBrk="0" hangingPunct="0">
              <a:buClr>
                <a:schemeClr val="bg1"/>
              </a:buClr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от воздействия  проникающей радиации  практически полностью защищают человека убежища и противорадиационные укрытия (ПРУ).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14348" y="214290"/>
            <a:ext cx="7786742" cy="1077218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663300"/>
                </a:solidFill>
              </a:rPr>
              <a:t>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Мероприятия по защите от ядерного оружия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57224" y="214290"/>
            <a:ext cx="7786742" cy="1077218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663300"/>
                </a:solidFill>
              </a:rPr>
              <a:t>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Мероприятия по защите от ядерного оружия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6" name="Picture 11" descr="{BDE467E9-1E84-4C28-B080-F122D6709142}"/>
          <p:cNvPicPr>
            <a:picLocks noChangeAspect="1" noChangeArrowheads="1"/>
          </p:cNvPicPr>
          <p:nvPr/>
        </p:nvPicPr>
        <p:blipFill>
          <a:blip r:embed="rId2"/>
          <a:srcRect l="43011"/>
          <a:stretch>
            <a:fillRect/>
          </a:stretch>
        </p:blipFill>
        <p:spPr bwMode="auto">
          <a:xfrm>
            <a:off x="4714876" y="3748669"/>
            <a:ext cx="2714644" cy="3109332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7" name="Picture 10" descr="21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285860"/>
            <a:ext cx="2211387" cy="2663825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5" name="Picture 5" descr="22-2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142844" y="1357298"/>
            <a:ext cx="4745693" cy="3444884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714348" y="142852"/>
            <a:ext cx="7786742" cy="1077218"/>
          </a:xfrm>
          <a:prstGeom prst="rect">
            <a:avLst/>
          </a:prstGeom>
          <a:solidFill>
            <a:schemeClr val="tx2">
              <a:lumMod val="10000"/>
            </a:schemeClr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663300"/>
                </a:solidFill>
              </a:rPr>
              <a:t> 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Мероприятия по защите от ядерного оружия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31748" name="Picture 6" descr="16-1"/>
          <p:cNvPicPr>
            <a:picLocks noChangeAspect="1" noChangeArrowheads="1"/>
          </p:cNvPicPr>
          <p:nvPr/>
        </p:nvPicPr>
        <p:blipFill>
          <a:blip r:embed="rId2">
            <a:lum contrast="48000"/>
          </a:blip>
          <a:srcRect/>
          <a:stretch>
            <a:fillRect/>
          </a:stretch>
        </p:blipFill>
        <p:spPr bwMode="auto">
          <a:xfrm>
            <a:off x="214282" y="1285861"/>
            <a:ext cx="3500462" cy="2720494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49" name="Picture 7" descr="16-2"/>
          <p:cNvPicPr>
            <a:picLocks noChangeAspect="1" noChangeArrowheads="1"/>
          </p:cNvPicPr>
          <p:nvPr/>
        </p:nvPicPr>
        <p:blipFill>
          <a:blip r:embed="rId3">
            <a:lum contrast="48000"/>
          </a:blip>
          <a:srcRect/>
          <a:stretch>
            <a:fillRect/>
          </a:stretch>
        </p:blipFill>
        <p:spPr bwMode="auto">
          <a:xfrm>
            <a:off x="214282" y="4000504"/>
            <a:ext cx="3500462" cy="2714644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1750" name="Picture 8" descr="19-1"/>
          <p:cNvPicPr>
            <a:picLocks noChangeAspect="1" noChangeArrowheads="1"/>
          </p:cNvPicPr>
          <p:nvPr/>
        </p:nvPicPr>
        <p:blipFill>
          <a:blip r:embed="rId4">
            <a:lum contrast="48000"/>
          </a:blip>
          <a:srcRect/>
          <a:stretch>
            <a:fillRect/>
          </a:stretch>
        </p:blipFill>
        <p:spPr bwMode="auto">
          <a:xfrm>
            <a:off x="4572000" y="1214422"/>
            <a:ext cx="3714776" cy="2779779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sp>
        <p:nvSpPr>
          <p:cNvPr id="31754" name="AutoShape 1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5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6" name="AutoShape 1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7" name="AutoShape 1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51" name="Picture 9" descr="19-2"/>
          <p:cNvPicPr>
            <a:picLocks noChangeAspect="1" noChangeArrowheads="1"/>
          </p:cNvPicPr>
          <p:nvPr/>
        </p:nvPicPr>
        <p:blipFill>
          <a:blip r:embed="rId6">
            <a:lum contrast="54000"/>
          </a:blip>
          <a:srcRect/>
          <a:stretch>
            <a:fillRect/>
          </a:stretch>
        </p:blipFill>
        <p:spPr bwMode="auto">
          <a:xfrm>
            <a:off x="4572000" y="4000504"/>
            <a:ext cx="3714776" cy="2714644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42910" y="714356"/>
            <a:ext cx="7772400" cy="1736725"/>
          </a:xfrm>
        </p:spPr>
        <p:txBody>
          <a:bodyPr/>
          <a:lstStyle/>
          <a:p>
            <a:r>
              <a:rPr lang="ru-RU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1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ЯДЕРНОЕ ОРУЖИЕ И ЕГО ПОРАЖАЮЩИЕ ФАКТОРЫ</a:t>
            </a:r>
            <a:endParaRPr lang="ru-RU" sz="4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571472" y="2500306"/>
            <a:ext cx="8186750" cy="411005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b="1" dirty="0" smtClean="0">
                <a:solidFill>
                  <a:srgbClr val="00FFFF"/>
                </a:solidFill>
                <a:latin typeface="Arial Black" pitchFamily="34" charset="0"/>
              </a:rPr>
              <a:t>Изучаемые вопросы:</a:t>
            </a:r>
          </a:p>
          <a:p>
            <a:pPr marL="609600" indent="-609600" algn="l">
              <a:spcBef>
                <a:spcPts val="0"/>
              </a:spcBef>
              <a:buAutoNum type="arabicPeriod"/>
            </a:pPr>
            <a:r>
              <a:rPr lang="ru-RU" b="1" dirty="0" smtClean="0">
                <a:solidFill>
                  <a:srgbClr val="00FFFF"/>
                </a:solidFill>
                <a:latin typeface="Arial Black" pitchFamily="34" charset="0"/>
              </a:rPr>
              <a:t>Исторические данные.</a:t>
            </a:r>
          </a:p>
          <a:p>
            <a:pPr marL="609600" indent="-609600" algn="l">
              <a:spcBef>
                <a:spcPts val="0"/>
              </a:spcBef>
              <a:buAutoNum type="arabicPeriod"/>
            </a:pPr>
            <a:r>
              <a:rPr lang="ru-RU" b="1" dirty="0" smtClean="0">
                <a:solidFill>
                  <a:srgbClr val="00FFFF"/>
                </a:solidFill>
                <a:latin typeface="Arial Black" pitchFamily="34" charset="0"/>
              </a:rPr>
              <a:t>Ядерное оружие.</a:t>
            </a:r>
          </a:p>
          <a:p>
            <a:pPr marL="609600" indent="-609600" algn="l">
              <a:spcBef>
                <a:spcPts val="0"/>
              </a:spcBef>
              <a:buAutoNum type="arabicPeriod"/>
            </a:pPr>
            <a:r>
              <a:rPr lang="ru-RU" b="1" dirty="0" smtClean="0">
                <a:solidFill>
                  <a:srgbClr val="00FFFF"/>
                </a:solidFill>
                <a:latin typeface="Arial Black" pitchFamily="34" charset="0"/>
              </a:rPr>
              <a:t>Характеристика ядерного взрыва.</a:t>
            </a:r>
          </a:p>
          <a:p>
            <a:pPr marL="609600" indent="-609600" algn="l">
              <a:spcBef>
                <a:spcPts val="0"/>
              </a:spcBef>
              <a:buAutoNum type="arabicPeriod"/>
            </a:pPr>
            <a:r>
              <a:rPr lang="ru-RU" b="1" dirty="0" smtClean="0">
                <a:solidFill>
                  <a:srgbClr val="00FFFF"/>
                </a:solidFill>
                <a:latin typeface="Arial Black" pitchFamily="34" charset="0"/>
              </a:rPr>
              <a:t>Основные принципы защиты от поражающих факторов ядерного взрыва.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796908"/>
          </a:xfr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Первое испытание ядерного оружия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429684" cy="478634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В 1896 году французским физиком </a:t>
            </a:r>
            <a:r>
              <a:rPr lang="ru-RU" sz="2400" b="1" dirty="0" err="1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Антуаном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 Беккерелем было открыто явление радиоактивного излучения.</a:t>
            </a:r>
          </a:p>
          <a:p>
            <a:pPr algn="just"/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На территории Соединенных Штатов, в Лос-Аламосе, в пустынных просторах штата Нью-Мексико, в 1942 году был создан американский ядерный центр. 16 июля 1945 года, в 5:29:45 по местному времени, яркая вспышка озарила небо над плато в горах </a:t>
            </a:r>
            <a:r>
              <a:rPr lang="ru-RU" sz="2400" b="1" dirty="0" err="1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Джемеза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 на севере от </a:t>
            </a:r>
            <a:r>
              <a:rPr lang="ru-RU" sz="2400" b="1" dirty="0" err="1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Нью-Мехико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. Характерное облако радиоактивной пыли, напоминающее гриб, поднялось на 30 тысяч футов.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Все что осталось на месте взрыва - фрагменты зеленого радиоактивного стекла, в которое превратился песок. Так было положено начало атомной эре. </a:t>
            </a:r>
            <a:endParaRPr lang="en-US" sz="2400" b="1" dirty="0" smtClean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 algn="just">
              <a:buNone/>
            </a:pPr>
            <a:endParaRPr lang="ru-RU" sz="2000" dirty="0">
              <a:effectLst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928670"/>
            <a:ext cx="8715436" cy="5572165"/>
          </a:xfrm>
          <a:solidFill>
            <a:srgbClr val="CCECFF"/>
          </a:solidFill>
          <a:ln>
            <a:solidFill>
              <a:srgbClr val="663300"/>
            </a:solidFill>
          </a:ln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В начале 40-х гг. </a:t>
            </a:r>
            <a:r>
              <a:rPr lang="en-US" sz="28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XX</a:t>
            </a: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 века в США разработаны физические принципы осуществления ядерного взрыва.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Первый ядерный взрыв произведен </a:t>
            </a:r>
            <a:r>
              <a:rPr lang="ru-RU" sz="2800" b="1" dirty="0" smtClean="0">
                <a:solidFill>
                  <a:srgbClr val="C00000"/>
                </a:solidFill>
                <a:effectLst/>
                <a:latin typeface="Arial Narrow" pitchFamily="34" charset="0"/>
              </a:rPr>
              <a:t>в США 16 июля 1945г.</a:t>
            </a:r>
          </a:p>
          <a:p>
            <a:pPr algn="just">
              <a:lnSpc>
                <a:spcPct val="90000"/>
              </a:lnSpc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 Narrow" pitchFamily="34" charset="0"/>
              </a:rPr>
              <a:t>К лету 1945 года американцам удалось собрать две атомные бомбы, получившие названия "Малыш" и "Толстяк". Первая бомба весила 2722 кг и была снаряжена обогащенным Ураном-235. "Толстяк" с зарядом из Плутония-239 мощностью более 20 кт имела массу 3175 кг. </a:t>
            </a:r>
          </a:p>
          <a:p>
            <a:pPr eaLnBrk="1" hangingPunct="1">
              <a:lnSpc>
                <a:spcPct val="90000"/>
              </a:lnSpc>
            </a:pPr>
            <a:endParaRPr lang="ru-RU" sz="2400" b="1" dirty="0" smtClean="0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1042988" y="260350"/>
            <a:ext cx="6192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2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37475" y="6497638"/>
            <a:ext cx="360363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83638" y="6497638"/>
            <a:ext cx="360362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097838" y="6497638"/>
            <a:ext cx="360362" cy="360362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97638"/>
            <a:ext cx="360362" cy="360362"/>
          </a:xfrm>
          <a:prstGeom prst="actionButtonInformatio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2844" y="188913"/>
            <a:ext cx="8858312" cy="58477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История создания ядерного оружия</a:t>
            </a:r>
          </a:p>
        </p:txBody>
      </p:sp>
      <p:pic>
        <p:nvPicPr>
          <p:cNvPr id="10" name="Picture 10" descr="ТЕРМОЯДЕРНЫЙ БОЕВОЙ БЛОК ДЛЯ ПЕРВОЙ МЕЖКОНТИНЕНТАЛЬНОЙ БАЛЛИСТИЧЕСКОЙ РАКЕТЫ С РАЗДЕЛЯЮЩЕЙСЯ ГОЛОВНОЙ 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5143512"/>
            <a:ext cx="3529012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401080" cy="578647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В СССР первое испытание атомной бомбы проведено в августе 1949г. на Семипалатинском полигоне мощностью в 22 кт. </a:t>
            </a:r>
          </a:p>
          <a:p>
            <a:pPr algn="just">
              <a:lnSpc>
                <a:spcPct val="90000"/>
              </a:lnSpc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В 1953 г. в СССР прошли испытания водородной, или термоядерной, бомбы. Мощность нового оружия в 20 раз превышала мощность бомбы, сброшенной на Хиросиму, хотя размерами они были одинаковыми. </a:t>
            </a:r>
          </a:p>
          <a:p>
            <a:pPr algn="just">
              <a:lnSpc>
                <a:spcPct val="90000"/>
              </a:lnSpc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В 60-х годах </a:t>
            </a:r>
            <a:r>
              <a:rPr lang="en-US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XX</a:t>
            </a: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 века ЯО внедряется во все виды ВС СССР.</a:t>
            </a:r>
          </a:p>
          <a:p>
            <a:pPr algn="just">
              <a:lnSpc>
                <a:spcPct val="9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Кроме СССР и США ЯО появляется: в Англии (1952г.), во Франции (1960г.), в Китае (1964г.). Позже ЯО появилось в Индии, Пакистане, в Северной Корее, </a:t>
            </a:r>
          </a:p>
          <a:p>
            <a:pPr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    в Израиле. 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88913"/>
            <a:ext cx="8858312" cy="58477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История создания ядерного оружия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nucle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2368544"/>
          </a:xfrm>
        </p:spPr>
        <p:txBody>
          <a:bodyPr/>
          <a:lstStyle/>
          <a:p>
            <a:r>
              <a:rPr lang="ru-RU" sz="2800" dirty="0" smtClean="0">
                <a:solidFill>
                  <a:srgbClr val="FFCC00"/>
                </a:solidFill>
                <a:latin typeface="Arial Black" pitchFamily="34" charset="0"/>
              </a:rPr>
              <a:t>ЯДЕРНОЕ ОРУЖИЕ – это оружие массового поражения взрывного действия, основанное на </a:t>
            </a:r>
            <a:br>
              <a:rPr lang="ru-RU" sz="2800" dirty="0" smtClean="0">
                <a:solidFill>
                  <a:srgbClr val="FFCC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FFCC00"/>
                </a:solidFill>
                <a:latin typeface="Arial Black" pitchFamily="34" charset="0"/>
              </a:rPr>
              <a:t>использовании внутриядерной энергии.</a:t>
            </a:r>
            <a:r>
              <a:rPr lang="ru-RU" dirty="0" smtClean="0">
                <a:solidFill>
                  <a:srgbClr val="FFCC00"/>
                </a:solidFill>
              </a:rPr>
              <a:t/>
            </a:r>
            <a:br>
              <a:rPr lang="ru-RU" dirty="0" smtClean="0">
                <a:solidFill>
                  <a:srgbClr val="FFCC00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42" cy="654032"/>
          </a:xfr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Устройство атомной бомбы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86874" cy="592935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Основными элементами ядерных боеприпасов являются: корпус,  система автоматики.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Корпус предназначен для размещения ядерного заряда и системы автоматики , а также предохраняет их от механического, а в некоторых случаях и от теплового воздействия. Система автоматики обеспечивает взрыв ядерного заряда в заданный момент времени и исключает его случайное или преждевременное срабатывание.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Она включает: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- систему предохранения и взведения,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- систему аварийного подрыва,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- систему подрыва заряда, </a:t>
            </a:r>
          </a:p>
          <a:p>
            <a:pPr marL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- источник питания, </a:t>
            </a:r>
          </a:p>
          <a:p>
            <a:pPr marL="0">
              <a:spcBef>
                <a:spcPts val="0"/>
              </a:spcBef>
              <a:buFontTx/>
              <a:buChar char="-"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систему датчиков подрыва.</a:t>
            </a:r>
          </a:p>
          <a:p>
            <a:pPr>
              <a:spcBef>
                <a:spcPts val="0"/>
              </a:spcBef>
              <a:buNone/>
            </a:pPr>
            <a:endParaRPr lang="ru-RU" sz="1800" b="1" dirty="0" smtClean="0"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Различные системы были изобретены, чтобы детонировать атомную бомбу. Самая 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простая система - оружие типа инжектора, в котором снаряд, сделанный из делящегося 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вещества, врезается, а адресанта образуя сверхкритическую массу. Атомная бомба, 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выпущенная Соединенными Штатами по Хиросиме 6 августа 1945 года, имела детонатор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инжекторного типа. И имела энергетический эквивалент приблизительно в 20 килотонн  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тротила.</a:t>
            </a:r>
          </a:p>
          <a:p>
            <a:pPr>
              <a:spcBef>
                <a:spcPts val="0"/>
              </a:spcBef>
              <a:buNone/>
            </a:pPr>
            <a:endParaRPr lang="ru-RU" sz="1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sz="1800" dirty="0"/>
          </a:p>
        </p:txBody>
      </p:sp>
      <p:pic>
        <p:nvPicPr>
          <p:cNvPr id="4" name="Picture 33" descr="atom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857364"/>
            <a:ext cx="2114550" cy="185737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14282" y="142852"/>
            <a:ext cx="8786842" cy="654032"/>
          </a:xfrm>
          <a:prstGeom prst="rect">
            <a:avLst/>
          </a:prstGeom>
          <a:solidFill>
            <a:schemeClr val="tx2">
              <a:lumMod val="10000"/>
            </a:schemeClr>
          </a:solidFill>
          <a:ln w="25400" cap="flat" cmpd="sng" algn="ctr">
            <a:solidFill>
              <a:schemeClr val="dk1"/>
            </a:solidFill>
            <a:prstDash val="solid"/>
            <a:miter lim="800000"/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Устройство атомной бомбы</a:t>
            </a:r>
            <a:endParaRPr kumimoji="0" lang="ru-RU" sz="3200" b="1" i="0" u="none" strike="noStrike" kern="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4" name="Picture 4" descr="nucl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928670"/>
            <a:ext cx="7385077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390</TotalTime>
  <Words>1249</Words>
  <Application>Microsoft Office PowerPoint</Application>
  <PresentationFormat>Экран (4:3)</PresentationFormat>
  <Paragraphs>119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Тема1</vt:lpstr>
      <vt:lpstr>Радиационное, ядерное и биологическое оружие массового поражения.</vt:lpstr>
      <vt:lpstr>Слайд 2</vt:lpstr>
      <vt:lpstr>ЯДЕРНОЕ ОРУЖИЕ И ЕГО ПОРАЖАЮЩИЕ ФАКТОРЫ</vt:lpstr>
      <vt:lpstr>Первое испытание ядерного оружия</vt:lpstr>
      <vt:lpstr>Слайд 5</vt:lpstr>
      <vt:lpstr>Слайд 6</vt:lpstr>
      <vt:lpstr>ЯДЕРНОЕ ОРУЖИЕ – это оружие массового поражения взрывного действия, основанное на  использовании внутриядерной энергии. </vt:lpstr>
      <vt:lpstr>Устройство атомной бомбы</vt:lpstr>
      <vt:lpstr>Слайд 9</vt:lpstr>
      <vt:lpstr>Средства доставки ЯО</vt:lpstr>
      <vt:lpstr>Слайд 11</vt:lpstr>
      <vt:lpstr>Слайд 12</vt:lpstr>
      <vt:lpstr>Слайд 13</vt:lpstr>
      <vt:lpstr>Слайд 14</vt:lpstr>
      <vt:lpstr>Слайд 15</vt:lpstr>
      <vt:lpstr>Слайд 16</vt:lpstr>
      <vt:lpstr> </vt:lpstr>
      <vt:lpstr>Снижение поражающего действия проникающей радиации в зависимости от защитной среды и материала</vt:lpstr>
      <vt:lpstr>Слайд 19</vt:lpstr>
      <vt:lpstr> В очаге радиоактивного заражения местности категорически запрещается: 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Larisa</dc:creator>
  <cp:lastModifiedBy>User</cp:lastModifiedBy>
  <cp:revision>40</cp:revision>
  <dcterms:created xsi:type="dcterms:W3CDTF">2013-02-18T07:17:20Z</dcterms:created>
  <dcterms:modified xsi:type="dcterms:W3CDTF">2015-05-29T12:43:37Z</dcterms:modified>
</cp:coreProperties>
</file>